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3" r:id="rId7"/>
    <p:sldId id="265" r:id="rId8"/>
    <p:sldId id="264" r:id="rId9"/>
    <p:sldId id="266" r:id="rId10"/>
    <p:sldId id="268" r:id="rId11"/>
    <p:sldId id="282" r:id="rId12"/>
    <p:sldId id="281" r:id="rId13"/>
    <p:sldId id="267" r:id="rId14"/>
    <p:sldId id="271" r:id="rId15"/>
    <p:sldId id="280" r:id="rId16"/>
    <p:sldId id="270" r:id="rId17"/>
    <p:sldId id="272" r:id="rId18"/>
    <p:sldId id="275" r:id="rId19"/>
    <p:sldId id="269" r:id="rId20"/>
    <p:sldId id="273" r:id="rId21"/>
    <p:sldId id="274" r:id="rId22"/>
    <p:sldId id="276" r:id="rId23"/>
    <p:sldId id="277" r:id="rId24"/>
    <p:sldId id="278" r:id="rId25"/>
    <p:sldId id="279" r:id="rId26"/>
    <p:sldId id="262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2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44" y="-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FD3FC-44B1-4080-A19F-1D5BECC16952}" type="datetimeFigureOut">
              <a:rPr lang="pt-BR" smtClean="0"/>
              <a:t>03/10/2017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469F7-91AB-4A91-8681-26C547B5BD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0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4697" y="-2322203"/>
            <a:ext cx="16320361" cy="9180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7544" y="5020616"/>
            <a:ext cx="8136904" cy="1828800"/>
          </a:xfrm>
        </p:spPr>
        <p:txBody>
          <a:bodyPr/>
          <a:lstStyle>
            <a:lvl1pPr algn="l">
              <a:defRPr sz="4200" spc="15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32A0-0DC9-4DBA-9FFA-C26F590C0569}" type="datetime1">
              <a:rPr lang="pt-BR" smtClean="0"/>
              <a:t>03/10/2017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70FA-2CB1-44E0-89D6-BBFD91E41094}" type="datetime1">
              <a:rPr lang="pt-BR" smtClean="0"/>
              <a:t>03/10/2017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16B3-2FD1-4AA3-834F-A588BC08AB4F}" type="datetime1">
              <a:rPr lang="pt-BR" smtClean="0"/>
              <a:t>03/10/2017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BB63B3-71F9-4F43-AA5F-8CC5838E7BD2}" type="datetime1">
              <a:rPr lang="pt-BR" smtClean="0"/>
              <a:t>03/10/2017</a:t>
            </a:fld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26242-B659-4A3D-9D38-E847F2BD7285}" type="datetime1">
              <a:rPr lang="pt-BR" smtClean="0"/>
              <a:t>03/10/2017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BBA6-FE7B-4BA6-939C-73D7EA62E61E}" type="datetime1">
              <a:rPr lang="pt-BR" smtClean="0"/>
              <a:t>03/10/2017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E2870-68E4-4398-8D71-3553558E81DA}" type="datetime1">
              <a:rPr lang="pt-BR" smtClean="0"/>
              <a:t>03/10/2017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5DD91-5A1F-4FFF-B5D2-5D8AFDF05BC6}" type="datetime1">
              <a:rPr lang="pt-BR" smtClean="0"/>
              <a:t>03/10/2017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B601A-E8A2-4E33-BACB-CF91C3E654D3}" type="datetime1">
              <a:rPr lang="pt-BR" smtClean="0"/>
              <a:t>03/10/2017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B66F1-EFF8-4198-BFC4-AA517C3D015E}" type="datetime1">
              <a:rPr lang="pt-BR" smtClean="0"/>
              <a:t>03/10/2017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624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412776"/>
            <a:ext cx="8407893" cy="471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48953EFF-AE4A-43DF-871D-D05803083E34}" type="datetime1">
              <a:rPr lang="pt-BR" smtClean="0"/>
              <a:t>03/10/2017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2"/>
                </a:solidFill>
              </a:defRPr>
            </a:lvl1pPr>
          </a:lstStyle>
          <a:p>
            <a:fld id="{4896BBD4-C72B-4AA9-A3A1-5D020979E6E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Fractais IFS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Lemon by Box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8508" y="-18837"/>
            <a:ext cx="12224346" cy="68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40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vory Chambers by Zue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-1"/>
            <a:ext cx="12241360" cy="6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1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Velvet Dew by lindelok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183" y="-893424"/>
            <a:ext cx="9252520" cy="92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5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Tanya\Documents\07 Processing\fractals_3\sierp-0005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96"/>
          <a:stretch/>
        </p:blipFill>
        <p:spPr bwMode="auto">
          <a:xfrm flipH="1">
            <a:off x="4499992" y="1916832"/>
            <a:ext cx="4443922" cy="421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13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IFS – um pouco de matemática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647564" y="1996166"/>
            <a:ext cx="7236804" cy="4145363"/>
          </a:xfrm>
        </p:spPr>
        <p:txBody>
          <a:bodyPr/>
          <a:lstStyle/>
          <a:p>
            <a:r>
              <a:rPr lang="pt-BR" dirty="0" smtClean="0"/>
              <a:t>Sistema de funções iteradas é um conjunto de funções contínuas</a:t>
            </a:r>
          </a:p>
          <a:p>
            <a:r>
              <a:rPr lang="pt-BR" dirty="0"/>
              <a:t>Estas funções podem ou não ser </a:t>
            </a:r>
            <a:r>
              <a:rPr lang="pt-BR" dirty="0" smtClean="0"/>
              <a:t>lineares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/>
              <p:cNvSpPr/>
              <p:nvPr/>
            </p:nvSpPr>
            <p:spPr>
              <a:xfrm>
                <a:off x="643092" y="3486304"/>
                <a:ext cx="5585092" cy="27788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20" indent="-228600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</a:pPr>
                <a:r>
                  <a:rPr lang="pt-BR" sz="2000" spc="150" dirty="0">
                    <a:solidFill>
                      <a:schemeClr val="tx2"/>
                    </a:solidFill>
                  </a:rPr>
                  <a:t>Mapeamento contrativo, onde d é uma medida de distância e </a:t>
                </a:r>
                <a14:m>
                  <m:oMath xmlns:m="http://schemas.openxmlformats.org/officeDocument/2006/math">
                    <m:r>
                      <a:rPr lang="pt-BR" sz="2000" spc="150">
                        <a:solidFill>
                          <a:schemeClr val="tx2"/>
                        </a:solidFill>
                        <a:latin typeface="Cambria Math"/>
                      </a:rPr>
                      <m:t>0≤</m:t>
                    </m:r>
                    <m:r>
                      <a:rPr lang="pt-BR" sz="2000" spc="150">
                        <a:solidFill>
                          <a:schemeClr val="tx2"/>
                        </a:solidFill>
                        <a:latin typeface="Cambria Math"/>
                      </a:rPr>
                      <m:t>𝑠</m:t>
                    </m:r>
                    <m:r>
                      <a:rPr lang="pt-BR" sz="2000" spc="150">
                        <a:solidFill>
                          <a:schemeClr val="tx2"/>
                        </a:solidFill>
                        <a:latin typeface="Cambria Math"/>
                      </a:rPr>
                      <m:t>≤1</m:t>
                    </m:r>
                  </m:oMath>
                </a14:m>
                <a:r>
                  <a:rPr lang="pt-BR" sz="2000" spc="150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45720">
                  <a:spcBef>
                    <a:spcPct val="20000"/>
                  </a:spcBef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spc="150">
                          <a:solidFill>
                            <a:schemeClr val="tx2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pt-BR" sz="2000" i="1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i="1" spc="15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2000" spc="15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i="1" spc="15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sz="2000" spc="15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pt-BR" sz="2000" spc="150">
                          <a:solidFill>
                            <a:schemeClr val="tx2"/>
                          </a:solidFill>
                          <a:latin typeface="Cambria Math"/>
                        </a:rPr>
                        <m:t>≤</m:t>
                      </m:r>
                      <m:r>
                        <a:rPr lang="pt-BR" sz="2000" spc="150">
                          <a:solidFill>
                            <a:schemeClr val="tx2"/>
                          </a:solidFill>
                          <a:latin typeface="Cambria Math"/>
                        </a:rPr>
                        <m:t>𝑠</m:t>
                      </m:r>
                      <m:r>
                        <a:rPr lang="pt-BR" sz="2000" spc="150">
                          <a:solidFill>
                            <a:schemeClr val="tx2"/>
                          </a:solidFill>
                          <a:latin typeface="Cambria Math"/>
                        </a:rPr>
                        <m:t>∙</m:t>
                      </m:r>
                      <m:r>
                        <a:rPr lang="pt-BR" sz="2000" spc="150">
                          <a:solidFill>
                            <a:schemeClr val="tx2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pt-BR" sz="2000" i="1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pt-BR" sz="2000" spc="15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pt-BR" sz="2000" spc="150" dirty="0">
                  <a:solidFill>
                    <a:schemeClr val="tx2"/>
                  </a:solidFill>
                </a:endParaRPr>
              </a:p>
              <a:p>
                <a:pPr marL="274320" indent="-228600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</a:pPr>
                <a:r>
                  <a:rPr lang="pt-BR" sz="2000" spc="150" dirty="0">
                    <a:solidFill>
                      <a:schemeClr val="tx2"/>
                    </a:solidFill>
                  </a:rPr>
                  <a:t>Isto é, uma função que leva os pontos para mais perto da origem quando </a:t>
                </a:r>
                <a:r>
                  <a:rPr lang="pt-BR" sz="2000" spc="150" dirty="0" smtClean="0">
                    <a:solidFill>
                      <a:schemeClr val="tx2"/>
                    </a:solidFill>
                  </a:rPr>
                  <a:t>aplicada</a:t>
                </a:r>
              </a:p>
              <a:p>
                <a:pPr marL="274320" indent="-228600">
                  <a:spcBef>
                    <a:spcPct val="20000"/>
                  </a:spcBef>
                  <a:buClr>
                    <a:schemeClr val="accent1"/>
                  </a:buClr>
                  <a:buFont typeface="Wingdings 2" pitchFamily="18" charset="2"/>
                  <a:buChar char=""/>
                </a:pPr>
                <a:r>
                  <a:rPr lang="pt-BR" sz="2000" spc="150" dirty="0" smtClean="0">
                    <a:solidFill>
                      <a:schemeClr val="tx2"/>
                    </a:solidFill>
                  </a:rPr>
                  <a:t>O sistema, conjuntamente, deve</a:t>
                </a:r>
              </a:p>
              <a:p>
                <a:pPr marL="45720">
                  <a:spcBef>
                    <a:spcPct val="20000"/>
                  </a:spcBef>
                  <a:buClr>
                    <a:schemeClr val="accent1"/>
                  </a:buClr>
                </a:pPr>
                <a:r>
                  <a:rPr lang="pt-BR" sz="2000" spc="150" dirty="0" smtClean="0">
                    <a:solidFill>
                      <a:schemeClr val="tx2"/>
                    </a:solidFill>
                  </a:rPr>
                  <a:t>ser contrativo</a:t>
                </a:r>
                <a:endParaRPr lang="pt-BR" sz="2000" spc="15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Retâ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2" y="3486304"/>
                <a:ext cx="5585092" cy="2778838"/>
              </a:xfrm>
              <a:prstGeom prst="rect">
                <a:avLst/>
              </a:prstGeom>
              <a:blipFill rotWithShape="1">
                <a:blip r:embed="rId3"/>
                <a:stretch>
                  <a:fillRect l="-218" t="-1096" b="-28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https://megansortofhelps.files.wordpress.com/2014/02/curva_del_dragocc81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4" y="3412768"/>
            <a:ext cx="4680520" cy="315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139952" y="692696"/>
            <a:ext cx="4470251" cy="1656184"/>
          </a:xfrm>
        </p:spPr>
        <p:txBody>
          <a:bodyPr>
            <a:normAutofit fontScale="85000" lnSpcReduction="2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Exemplos: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Triângulo de </a:t>
            </a:r>
            <a:r>
              <a:rPr lang="pt-BR" dirty="0" err="1" smtClean="0"/>
              <a:t>Sierpinski</a:t>
            </a: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Curva de Dragão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Floco de Neve de Koch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14</a:t>
            </a:fld>
            <a:endParaRPr lang="pt-BR" dirty="0">
              <a:solidFill>
                <a:srgbClr val="1082A6"/>
              </a:solidFill>
            </a:endParaRPr>
          </a:p>
        </p:txBody>
      </p:sp>
      <p:pic>
        <p:nvPicPr>
          <p:cNvPr id="13320" name="Picture 8" descr="https://www.zeuscat.com/andrew/chaos/sierpinski.clea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4" y="332656"/>
            <a:ext cx="3046188" cy="263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datagenetics.com/blog/january12016/k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899764"/>
            <a:ext cx="28860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91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15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IFS – um pouco de História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1043608" y="1556792"/>
            <a:ext cx="6876764" cy="4145363"/>
          </a:xfrm>
        </p:spPr>
        <p:txBody>
          <a:bodyPr/>
          <a:lstStyle/>
          <a:p>
            <a:r>
              <a:rPr lang="pt-BR" dirty="0" smtClean="0"/>
              <a:t>1992 “Fractal Flames” por Scott </a:t>
            </a:r>
            <a:r>
              <a:rPr lang="pt-BR" dirty="0" err="1" smtClean="0"/>
              <a:t>Draves</a:t>
            </a:r>
            <a:r>
              <a:rPr lang="pt-BR" dirty="0" smtClean="0"/>
              <a:t>: </a:t>
            </a:r>
          </a:p>
          <a:p>
            <a:pPr lvl="1"/>
            <a:r>
              <a:rPr lang="pt-BR" dirty="0" smtClean="0"/>
              <a:t>Inclusão de transformações não lineares</a:t>
            </a:r>
          </a:p>
          <a:p>
            <a:pPr lvl="1"/>
            <a:r>
              <a:rPr lang="pt-BR" dirty="0" smtClean="0"/>
              <a:t>Algoritmo de coloração</a:t>
            </a:r>
          </a:p>
          <a:p>
            <a:pPr lvl="1"/>
            <a:r>
              <a:rPr lang="pt-BR" dirty="0" smtClean="0"/>
              <a:t>Base para os editores de fractais IFS modernos</a:t>
            </a:r>
          </a:p>
          <a:p>
            <a:r>
              <a:rPr lang="pt-BR" dirty="0" smtClean="0"/>
              <a:t>2001-2004 Criação do </a:t>
            </a:r>
            <a:r>
              <a:rPr lang="pt-BR" dirty="0" err="1" smtClean="0"/>
              <a:t>Apophysis</a:t>
            </a:r>
            <a:r>
              <a:rPr lang="pt-BR" dirty="0" smtClean="0"/>
              <a:t>, o software mais conhecido</a:t>
            </a:r>
          </a:p>
          <a:p>
            <a:endParaRPr lang="pt-BR" dirty="0"/>
          </a:p>
          <a:p>
            <a:r>
              <a:rPr lang="pt-BR" dirty="0" smtClean="0"/>
              <a:t>Outros editores de fractais IFS populares:</a:t>
            </a:r>
          </a:p>
          <a:p>
            <a:pPr lvl="1"/>
            <a:r>
              <a:rPr lang="pt-BR" dirty="0" err="1" smtClean="0"/>
              <a:t>Apophysis</a:t>
            </a:r>
            <a:r>
              <a:rPr lang="pt-BR" dirty="0" smtClean="0"/>
              <a:t> 7x</a:t>
            </a:r>
          </a:p>
          <a:p>
            <a:pPr lvl="1"/>
            <a:r>
              <a:rPr lang="pt-BR" dirty="0" err="1" smtClean="0"/>
              <a:t>Jwildfire</a:t>
            </a:r>
            <a:endParaRPr lang="pt-BR" dirty="0" smtClean="0"/>
          </a:p>
          <a:p>
            <a:pPr lvl="1"/>
            <a:r>
              <a:rPr lang="pt-BR" dirty="0" err="1" smtClean="0"/>
              <a:t>Chaotica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7889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Tanya\Downloads\Chaotica Collection\chaotica_v1.5.8\1.465702_6_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714500"/>
            <a:ext cx="85709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73088" y="2204864"/>
            <a:ext cx="3830961" cy="3096344"/>
          </a:xfrm>
        </p:spPr>
        <p:txBody>
          <a:bodyPr/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/>
              <a:t>Há duas técnicas básicas para desenhar fractais </a:t>
            </a:r>
            <a:r>
              <a:rPr lang="pt-BR" dirty="0" smtClean="0"/>
              <a:t>IFS: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Determinística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Jogo do Caos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Formas de cálculo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chemeClr val="bg1"/>
                </a:solidFill>
              </a:rPr>
              <a:t>16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17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Triângulo de </a:t>
            </a:r>
            <a:r>
              <a:rPr lang="pt-BR" dirty="0" err="1" smtClean="0"/>
              <a:t>Sierpinski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340768"/>
                <a:ext cx="7920880" cy="3960439"/>
              </a:xfrm>
            </p:spPr>
            <p:txBody>
              <a:bodyPr>
                <a:normAutofit/>
              </a:bodyPr>
              <a:lstStyle/>
              <a:p>
                <a:pPr marL="45720" indent="0">
                  <a:lnSpc>
                    <a:spcPct val="150000"/>
                  </a:lnSpc>
                  <a:buNone/>
                </a:pPr>
                <a:r>
                  <a:rPr lang="pt-BR" dirty="0" smtClean="0"/>
                  <a:t>O triângulo de </a:t>
                </a:r>
                <a:r>
                  <a:rPr lang="pt-BR" dirty="0" err="1" smtClean="0"/>
                  <a:t>Sierpinski</a:t>
                </a:r>
                <a:r>
                  <a:rPr lang="pt-BR" dirty="0" smtClean="0"/>
                  <a:t> é gerado por um sistema de 3 equações:</a:t>
                </a:r>
              </a:p>
              <a:p>
                <a:pPr marL="4572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BR" b="0" i="1" smtClean="0"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+1,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pt-BR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𝑦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i="1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BR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BR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45720" indent="0">
                  <a:lnSpc>
                    <a:spcPct val="150000"/>
                  </a:lnSpc>
                  <a:buNone/>
                </a:pPr>
                <a:endParaRPr lang="pt-BR" dirty="0"/>
              </a:p>
              <a:p>
                <a:pPr marL="45720" indent="0">
                  <a:lnSpc>
                    <a:spcPct val="150000"/>
                  </a:lnSpc>
                  <a:buNone/>
                </a:pPr>
                <a:endParaRPr lang="pt-BR" dirty="0" smtClean="0"/>
              </a:p>
            </p:txBody>
          </p:sp>
        </mc:Choice>
        <mc:Fallback xmlns="">
          <p:sp>
            <p:nvSpPr>
              <p:cNvPr id="7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340768"/>
                <a:ext cx="7920880" cy="3960439"/>
              </a:xfrm>
              <a:blipFill rotWithShape="1"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8" descr="https://www.zeuscat.com/andrew/chaos/sierpinski.clea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31" y="3356992"/>
            <a:ext cx="3046188" cy="263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5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18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Exemplo: Triângulo de </a:t>
            </a:r>
            <a:r>
              <a:rPr lang="pt-BR" dirty="0" err="1" smtClean="0"/>
              <a:t>Sierpinski</a:t>
            </a:r>
            <a:endParaRPr lang="pt-BR" dirty="0"/>
          </a:p>
        </p:txBody>
      </p:sp>
      <p:pic>
        <p:nvPicPr>
          <p:cNvPr id="11" name="Picture 8" descr="https://www.zeuscat.com/andrew/chaos/sierpinski.clea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218" y="1353852"/>
            <a:ext cx="4320480" cy="373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3428322" y="2999541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4508458" y="494984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348218" y="488360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12" idx="0"/>
            <a:endCxn id="5" idx="3"/>
          </p:cNvCxnSpPr>
          <p:nvPr/>
        </p:nvCxnSpPr>
        <p:spPr>
          <a:xfrm flipV="1">
            <a:off x="2492218" y="3245364"/>
            <a:ext cx="978281" cy="163823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12" idx="5"/>
            <a:endCxn id="9" idx="2"/>
          </p:cNvCxnSpPr>
          <p:nvPr/>
        </p:nvCxnSpPr>
        <p:spPr>
          <a:xfrm flipV="1">
            <a:off x="2594041" y="5093845"/>
            <a:ext cx="1914417" cy="3558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7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19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Cálculo determinístico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611560" y="1340769"/>
            <a:ext cx="7920880" cy="2736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Simplesmente desenhamos o triângulo até o nível desejado de detalhamento.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Podemos desenhar tanto triângulos quanto outras formas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Por exemplo, abaixo, usei retângulos</a:t>
            </a:r>
          </a:p>
        </p:txBody>
      </p:sp>
      <p:pic>
        <p:nvPicPr>
          <p:cNvPr id="15365" name="Picture 5" descr="C:\Users\Tanya\Documents\07 Processing\fractals_5\sierp-0003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509120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Tanya\Documents\07 Processing\fractals_5\sierp-0001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0" y="4504605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Tanya\Documents\07 Processing\fractals_5\sierp-0001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39" y="4509120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Tanya\Documents\07 Processing\fractals_5\sierp-0002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58" y="4504606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Tanya\Documents\07 Processing\fractals_5\sierp-0002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77" y="4504606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Tanya\Downloads\Chaotica Collection\chaotica_v1.5.8\1.465702_6_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1714500"/>
            <a:ext cx="85709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95536" y="2132856"/>
            <a:ext cx="3830961" cy="3096344"/>
          </a:xfrm>
        </p:spPr>
        <p:txBody>
          <a:bodyPr/>
          <a:lstStyle/>
          <a:p>
            <a:pPr marL="45720" indent="0">
              <a:buNone/>
            </a:pPr>
            <a:r>
              <a:rPr lang="pt-BR" dirty="0" smtClean="0"/>
              <a:t>Características básicas:</a:t>
            </a:r>
          </a:p>
          <a:p>
            <a:r>
              <a:rPr lang="pt-BR" dirty="0" smtClean="0"/>
              <a:t>Auto similaridade (ou quase)</a:t>
            </a:r>
          </a:p>
          <a:p>
            <a:r>
              <a:rPr lang="pt-BR" dirty="0" smtClean="0"/>
              <a:t>Estrutura detalhada (para qualquer zoom)</a:t>
            </a:r>
          </a:p>
          <a:p>
            <a:r>
              <a:rPr lang="pt-BR" dirty="0" smtClean="0"/>
              <a:t>Não é trivial descrever a imagem usando geometria euclidiana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Fractais?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chemeClr val="bg1"/>
                </a:solidFill>
              </a:rPr>
              <a:t>2</a:t>
            </a:fld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Conteúdo 1"/>
          <p:cNvSpPr txBox="1">
            <a:spLocks/>
          </p:cNvSpPr>
          <p:nvPr/>
        </p:nvSpPr>
        <p:spPr>
          <a:xfrm>
            <a:off x="547935" y="1193647"/>
            <a:ext cx="8128521" cy="3096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Wingdings 2" pitchFamily="18" charset="2"/>
              <a:buNone/>
            </a:pPr>
            <a:r>
              <a:rPr lang="pt-BR" dirty="0" smtClean="0"/>
              <a:t>As definições são muitas e permitem certa ambiguidade</a:t>
            </a:r>
          </a:p>
        </p:txBody>
      </p:sp>
    </p:spTree>
    <p:extLst>
      <p:ext uri="{BB962C8B-B14F-4D97-AF65-F5344CB8AC3E}">
        <p14:creationId xmlns:p14="http://schemas.microsoft.com/office/powerpoint/2010/main" val="11018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20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Cálculo determinístico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611560" y="1412776"/>
            <a:ext cx="7920880" cy="2736304"/>
          </a:xfrm>
        </p:spPr>
        <p:txBody>
          <a:bodyPr/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Problemas deste método: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A complexidade aumenta muito rápido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E muito mais rápido ainda quando trabalhamos com funções não lineares ou, pior ainda, com funções não contrativas</a:t>
            </a:r>
          </a:p>
        </p:txBody>
      </p:sp>
      <p:pic>
        <p:nvPicPr>
          <p:cNvPr id="15365" name="Picture 5" descr="C:\Users\Tanya\Documents\07 Processing\fractals_5\sierp-0003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509120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Tanya\Documents\07 Processing\fractals_5\sierp-0001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20" y="4504605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Tanya\Documents\07 Processing\fractals_5\sierp-00017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539" y="4509120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Tanya\Documents\07 Processing\fractals_5\sierp-0002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458" y="4504606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Tanya\Documents\07 Processing\fractals_5\sierp-00025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77" y="4504606"/>
            <a:ext cx="1727919" cy="172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2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21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 do Caos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611560" y="1340769"/>
            <a:ext cx="7920880" cy="2736304"/>
          </a:xfrm>
        </p:spPr>
        <p:txBody>
          <a:bodyPr/>
          <a:lstStyle/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Tomamos um ponto inicial (</a:t>
            </a:r>
            <a:r>
              <a:rPr lang="pt-BR" dirty="0" err="1" smtClean="0"/>
              <a:t>x,y</a:t>
            </a:r>
            <a:r>
              <a:rPr lang="pt-BR" dirty="0" smtClean="0"/>
              <a:t>) qualquer</a:t>
            </a:r>
          </a:p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Selecionamos, ao acaso, umas das funções que compõem o sistema</a:t>
            </a:r>
          </a:p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Aplicamos esta função (</a:t>
            </a:r>
            <a:r>
              <a:rPr lang="pt-BR" dirty="0" err="1" smtClean="0"/>
              <a:t>x,y</a:t>
            </a:r>
            <a:r>
              <a:rPr lang="pt-BR" dirty="0" smtClean="0"/>
              <a:t>), obtendo (</a:t>
            </a:r>
            <a:r>
              <a:rPr lang="pt-BR" dirty="0" err="1" smtClean="0"/>
              <a:t>x’,y</a:t>
            </a:r>
            <a:r>
              <a:rPr lang="pt-BR" dirty="0" smtClean="0"/>
              <a:t>’)</a:t>
            </a:r>
          </a:p>
          <a:p>
            <a:pPr marL="502920" indent="-45720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Fazemos (</a:t>
            </a:r>
            <a:r>
              <a:rPr lang="pt-BR" dirty="0" err="1" smtClean="0"/>
              <a:t>x,y</a:t>
            </a:r>
            <a:r>
              <a:rPr lang="pt-BR" dirty="0" smtClean="0"/>
              <a:t>) = (</a:t>
            </a:r>
            <a:r>
              <a:rPr lang="pt-BR" dirty="0" err="1" smtClean="0"/>
              <a:t>x’,y</a:t>
            </a:r>
            <a:r>
              <a:rPr lang="pt-BR" dirty="0" smtClean="0"/>
              <a:t>’) e repetimos os passos de 2 a 4</a:t>
            </a:r>
          </a:p>
        </p:txBody>
      </p:sp>
      <p:sp>
        <p:nvSpPr>
          <p:cNvPr id="2" name="AutoShape 2" descr="f_{2}(x,y)=({\tfrac  {1}{2}}x+1,{\tfrac  {1}{2}}y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1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22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 do Caos</a:t>
            </a:r>
            <a:endParaRPr lang="pt-BR" dirty="0"/>
          </a:p>
        </p:txBody>
      </p:sp>
      <p:sp>
        <p:nvSpPr>
          <p:cNvPr id="2" name="AutoShape 2" descr="f_{2}(x,y)=({\tfrac  {1}{2}}x+1,{\tfrac  {1}{2}}y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827584" y="1124744"/>
            <a:ext cx="5040000" cy="5040000"/>
            <a:chOff x="-5005064" y="2945532"/>
            <a:chExt cx="7620000" cy="7620000"/>
          </a:xfrm>
        </p:grpSpPr>
        <p:pic>
          <p:nvPicPr>
            <p:cNvPr id="20482" name="Picture 2" descr="C:\Users\Tanya\Desktop\IFS\chaos_game_sierpinski\sierp-00005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95064" y="6755532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3" name="Picture 3" descr="C:\Users\Tanya\Desktop\IFS\chaos_game_sierpinski\sierp-00000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05064" y="2945532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 descr="C:\Users\Tanya\Desktop\IFS\chaos_game_sierpinski\sierp-00000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01266" y="2945532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5" name="Picture 5" descr="C:\Users\Tanya\Desktop\IFS\chaos_game_sierpinski\sierp-00001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05064" y="6755532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Espaço Reservado para Conteúdo 1"/>
          <p:cNvSpPr>
            <a:spLocks noGrp="1"/>
          </p:cNvSpPr>
          <p:nvPr>
            <p:ph idx="1"/>
          </p:nvPr>
        </p:nvSpPr>
        <p:spPr>
          <a:xfrm>
            <a:off x="6228184" y="2384744"/>
            <a:ext cx="2448272" cy="2736304"/>
          </a:xfrm>
        </p:spPr>
        <p:txBody>
          <a:bodyPr>
            <a:normAutofit lnSpcReduction="1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Parece ineficiente neste caso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Mas é porque aqui o método determinístico é bem rápido</a:t>
            </a:r>
          </a:p>
        </p:txBody>
      </p:sp>
    </p:spTree>
    <p:extLst>
      <p:ext uri="{BB962C8B-B14F-4D97-AF65-F5344CB8AC3E}">
        <p14:creationId xmlns:p14="http://schemas.microsoft.com/office/powerpoint/2010/main" val="92034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23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 do Caos</a:t>
            </a:r>
            <a:endParaRPr lang="pt-BR" dirty="0"/>
          </a:p>
        </p:txBody>
      </p:sp>
      <p:sp>
        <p:nvSpPr>
          <p:cNvPr id="2" name="AutoShape 2" descr="f_{2}(x,y)=({\tfrac  {1}{2}}x+1,{\tfrac  {1}{2}}y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Espaço Reservado para Conteúdo 1"/>
          <p:cNvSpPr>
            <a:spLocks noGrp="1"/>
          </p:cNvSpPr>
          <p:nvPr>
            <p:ph idx="1"/>
          </p:nvPr>
        </p:nvSpPr>
        <p:spPr>
          <a:xfrm>
            <a:off x="971600" y="2348880"/>
            <a:ext cx="2448272" cy="2736304"/>
          </a:xfrm>
        </p:spPr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No final das contas, o resultado é tão bom quanto o determinístico</a:t>
            </a:r>
          </a:p>
        </p:txBody>
      </p:sp>
      <p:pic>
        <p:nvPicPr>
          <p:cNvPr id="21506" name="Picture 2" descr="C:\Users\Tanya\Desktop\IFS\chaos_game_sierpinski\sierpinski-00027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9168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5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24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 do Caos</a:t>
            </a:r>
            <a:endParaRPr lang="pt-BR" dirty="0"/>
          </a:p>
        </p:txBody>
      </p:sp>
      <p:sp>
        <p:nvSpPr>
          <p:cNvPr id="2" name="AutoShape 2" descr="f_{2}(x,y)=({\tfrac  {1}{2}}x+1,{\tfrac  {1}{2}}y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2204864"/>
                <a:ext cx="7920880" cy="2736304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lnSpc>
                    <a:spcPct val="150000"/>
                  </a:lnSpc>
                  <a:buNone/>
                </a:pPr>
                <a:r>
                  <a:rPr lang="pt-BR" dirty="0" smtClean="0"/>
                  <a:t>Transformações afins: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São bastante utilizadas na apresentação de IFS lineares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dirty="0" smtClean="0"/>
                  <a:t>Permitem algumas distorções mais sofisticadas, não só rotação, mudança de escala ou translação</a:t>
                </a:r>
              </a:p>
              <a:p>
                <a:pPr marL="4572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2204864"/>
                <a:ext cx="7920880" cy="2736304"/>
              </a:xfrm>
              <a:blipFill rotWithShape="1">
                <a:blip r:embed="rId2"/>
                <a:stretch>
                  <a:fillRect l="-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0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25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Jogo do Caos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323528" y="1628800"/>
            <a:ext cx="6120680" cy="2016224"/>
          </a:xfrm>
        </p:spPr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As probabilidades com que as transformações são escolhidas não precisam ser iguais. Por exemplo, a Samambaia de </a:t>
            </a:r>
            <a:r>
              <a:rPr lang="pt-BR" dirty="0" err="1" smtClean="0"/>
              <a:t>Barnsley</a:t>
            </a:r>
            <a:r>
              <a:rPr lang="pt-BR" dirty="0" smtClean="0"/>
              <a:t> é dada pelas seguintes funções: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16574"/>
              </p:ext>
            </p:extLst>
          </p:nvPr>
        </p:nvGraphicFramePr>
        <p:xfrm>
          <a:off x="395536" y="4005064"/>
          <a:ext cx="6048671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56084"/>
                <a:gridCol w="687349"/>
                <a:gridCol w="687349"/>
                <a:gridCol w="687349"/>
                <a:gridCol w="687349"/>
                <a:gridCol w="687349"/>
                <a:gridCol w="687349"/>
                <a:gridCol w="1168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Função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a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b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c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e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f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 smtClean="0"/>
                        <a:t>Prob</a:t>
                      </a:r>
                      <a:endParaRPr lang="pt-BR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0.85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-0.04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0.85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1.60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0.75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-0.26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1.60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0.13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-0.15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0.28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0.24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0.44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0.11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0.16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0.01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9" name="Picture 3" descr="C:\Users\Tanya\Desktop\IFS\chaos_game_fern\sierpinski-00036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r="23216"/>
          <a:stretch/>
        </p:blipFill>
        <p:spPr bwMode="auto">
          <a:xfrm flipH="1">
            <a:off x="6876256" y="1772816"/>
            <a:ext cx="1888176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2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39552" y="1340768"/>
            <a:ext cx="7920880" cy="468052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pt-BR" dirty="0" smtClean="0"/>
              <a:t>Imagens usadas nesta apresentação:</a:t>
            </a:r>
          </a:p>
          <a:p>
            <a:r>
              <a:rPr lang="pt-BR" dirty="0" smtClean="0"/>
              <a:t>“</a:t>
            </a:r>
            <a:r>
              <a:rPr lang="pt-BR" dirty="0" err="1" smtClean="0"/>
              <a:t>Silk</a:t>
            </a:r>
            <a:r>
              <a:rPr lang="pt-BR" dirty="0" smtClean="0"/>
              <a:t>” por </a:t>
            </a:r>
            <a:r>
              <a:rPr lang="pt-BR" dirty="0" err="1" smtClean="0"/>
              <a:t>OutsideFate</a:t>
            </a:r>
            <a:r>
              <a:rPr lang="pt-BR" dirty="0"/>
              <a:t> (</a:t>
            </a:r>
            <a:r>
              <a:rPr lang="pt-BR" dirty="0" smtClean="0"/>
              <a:t>outsidefate.deviantart.com)</a:t>
            </a:r>
          </a:p>
          <a:p>
            <a:r>
              <a:rPr lang="pt-BR" dirty="0" smtClean="0"/>
              <a:t>“Surf, Blue </a:t>
            </a:r>
            <a:r>
              <a:rPr lang="pt-BR" dirty="0" err="1" smtClean="0"/>
              <a:t>and</a:t>
            </a:r>
            <a:r>
              <a:rPr lang="pt-BR" dirty="0"/>
              <a:t> Gold” por </a:t>
            </a:r>
            <a:r>
              <a:rPr lang="pt-BR" dirty="0" err="1" smtClean="0"/>
              <a:t>Swoopswatkill</a:t>
            </a:r>
            <a:r>
              <a:rPr lang="pt-BR" dirty="0"/>
              <a:t> (</a:t>
            </a:r>
            <a:r>
              <a:rPr lang="pt-BR" dirty="0" smtClean="0"/>
              <a:t>swoopswatkill.deviantart.com)</a:t>
            </a:r>
          </a:p>
          <a:p>
            <a:r>
              <a:rPr lang="pt-BR" dirty="0" err="1" smtClean="0"/>
              <a:t>Guardians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Galaxy</a:t>
            </a:r>
            <a:r>
              <a:rPr lang="pt-BR" dirty="0" smtClean="0"/>
              <a:t> 2, arte por Hal </a:t>
            </a:r>
            <a:r>
              <a:rPr lang="pt-BR" dirty="0" err="1" smtClean="0"/>
              <a:t>Tenny</a:t>
            </a:r>
            <a:r>
              <a:rPr lang="pt-BR" dirty="0"/>
              <a:t> (</a:t>
            </a:r>
            <a:r>
              <a:rPr lang="pt-BR" dirty="0" smtClean="0"/>
              <a:t>haltenny.deviantart.com)</a:t>
            </a:r>
          </a:p>
          <a:p>
            <a:r>
              <a:rPr lang="pt-BR" dirty="0" smtClean="0"/>
              <a:t>“Octopus” </a:t>
            </a:r>
            <a:r>
              <a:rPr lang="pt-BR" dirty="0"/>
              <a:t>por Zy0rg (zy0rg.deviantart.com</a:t>
            </a:r>
            <a:r>
              <a:rPr lang="pt-BR" dirty="0" smtClean="0"/>
              <a:t>)</a:t>
            </a:r>
          </a:p>
          <a:p>
            <a:r>
              <a:rPr lang="pt-BR" dirty="0" smtClean="0"/>
              <a:t>“Lemon” por Jan </a:t>
            </a:r>
            <a:r>
              <a:rPr lang="pt-BR" dirty="0" err="1" smtClean="0"/>
              <a:t>Jamsen</a:t>
            </a:r>
            <a:r>
              <a:rPr lang="pt-BR" dirty="0" smtClean="0"/>
              <a:t> (boxtail.deviantart.com)</a:t>
            </a:r>
          </a:p>
          <a:p>
            <a:r>
              <a:rPr lang="pt-BR" dirty="0" smtClean="0"/>
              <a:t>“</a:t>
            </a:r>
            <a:r>
              <a:rPr lang="pt-BR" dirty="0" err="1" smtClean="0"/>
              <a:t>Ivory</a:t>
            </a:r>
            <a:r>
              <a:rPr lang="pt-BR" dirty="0" smtClean="0"/>
              <a:t> </a:t>
            </a:r>
            <a:r>
              <a:rPr lang="pt-BR" dirty="0" err="1" smtClean="0"/>
              <a:t>Chambers</a:t>
            </a:r>
            <a:r>
              <a:rPr lang="pt-BR" dirty="0" smtClean="0"/>
              <a:t>” por Peter </a:t>
            </a:r>
            <a:r>
              <a:rPr lang="pt-BR" dirty="0" err="1" smtClean="0"/>
              <a:t>Sdobnov</a:t>
            </a:r>
            <a:r>
              <a:rPr lang="pt-BR" dirty="0" smtClean="0"/>
              <a:t> (zueuk.deviantart.com)</a:t>
            </a:r>
          </a:p>
          <a:p>
            <a:r>
              <a:rPr lang="pt-BR" dirty="0" smtClean="0"/>
              <a:t>“</a:t>
            </a:r>
            <a:r>
              <a:rPr lang="pt-BR" dirty="0" err="1" smtClean="0"/>
              <a:t>Velvet</a:t>
            </a:r>
            <a:r>
              <a:rPr lang="pt-BR" dirty="0" smtClean="0"/>
              <a:t> </a:t>
            </a:r>
            <a:r>
              <a:rPr lang="pt-BR" dirty="0" err="1" smtClean="0"/>
              <a:t>Dew</a:t>
            </a:r>
            <a:r>
              <a:rPr lang="pt-BR" dirty="0" smtClean="0"/>
              <a:t>” por Chiara </a:t>
            </a:r>
            <a:r>
              <a:rPr lang="pt-BR" dirty="0" err="1" smtClean="0"/>
              <a:t>Biacheri</a:t>
            </a:r>
            <a:r>
              <a:rPr lang="pt-BR" dirty="0" smtClean="0"/>
              <a:t> (lindelokse.deviantart.com)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Créditos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chemeClr val="bg1"/>
                </a:solidFill>
              </a:rPr>
              <a:t>26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1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5076056" y="2204864"/>
            <a:ext cx="3528392" cy="3096344"/>
          </a:xfrm>
        </p:spPr>
        <p:txBody>
          <a:bodyPr>
            <a:normAutofit fontScale="92500" lnSpcReduction="20000"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pt-BR" dirty="0" smtClean="0"/>
              <a:t>Para produzir imagens fractais, os três métodos mais comuns são: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Tempo de escape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Distância Estimada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IFS (Sistemas Iterados de Funções)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fractais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3</a:t>
            </a:fld>
            <a:endParaRPr lang="pt-BR" dirty="0">
              <a:solidFill>
                <a:srgbClr val="1082A6"/>
              </a:solidFill>
            </a:endParaRPr>
          </a:p>
        </p:txBody>
      </p:sp>
      <p:pic>
        <p:nvPicPr>
          <p:cNvPr id="3074" name="Picture 2" descr="C:\Users\Tanya\Documents\07 Processing\fractals_4\1sierp-0002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424847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ilk by OutsideFa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1212" y="-252608"/>
            <a:ext cx="11736699" cy="74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9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5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Tempo de Escape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611560" y="1587892"/>
            <a:ext cx="4032448" cy="4145363"/>
          </a:xfrm>
        </p:spPr>
        <p:txBody>
          <a:bodyPr/>
          <a:lstStyle/>
          <a:p>
            <a:r>
              <a:rPr lang="pt-BR" dirty="0" smtClean="0"/>
              <a:t>Pegamos um ponto</a:t>
            </a:r>
          </a:p>
          <a:p>
            <a:r>
              <a:rPr lang="pt-BR" dirty="0" smtClean="0"/>
              <a:t>Aplicamos repetidamente uma transformação (a série obtida se chama de órbita)</a:t>
            </a:r>
          </a:p>
          <a:p>
            <a:r>
              <a:rPr lang="pt-BR" dirty="0" smtClean="0"/>
              <a:t>Se o resultado vai para o infinito, a órbita diverge, caso contrário, converge</a:t>
            </a:r>
          </a:p>
          <a:p>
            <a:r>
              <a:rPr lang="pt-BR" dirty="0" smtClean="0"/>
              <a:t>Fractal é dado pelo conjunto de pontos cuja órbita não diverge</a:t>
            </a:r>
          </a:p>
          <a:p>
            <a:endParaRPr lang="pt-BR" dirty="0" smtClean="0"/>
          </a:p>
          <a:p>
            <a:r>
              <a:rPr lang="pt-BR" dirty="0" smtClean="0"/>
              <a:t>Exemplos: </a:t>
            </a:r>
            <a:r>
              <a:rPr lang="pt-BR" dirty="0" err="1" smtClean="0"/>
              <a:t>Mandelbrot</a:t>
            </a:r>
            <a:r>
              <a:rPr lang="pt-BR" dirty="0" smtClean="0"/>
              <a:t>, Julia</a:t>
            </a:r>
          </a:p>
        </p:txBody>
      </p:sp>
      <p:pic>
        <p:nvPicPr>
          <p:cNvPr id="5122" name="Picture 2" descr="C:\Users\Tanya\Documents\07 Processing\mandelbulb\1sierp-0000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91"/>
          <a:stretch/>
        </p:blipFill>
        <p:spPr bwMode="auto">
          <a:xfrm rot="5400000">
            <a:off x="4881092" y="1895772"/>
            <a:ext cx="39629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1"/>
          <p:cNvSpPr txBox="1">
            <a:spLocks/>
          </p:cNvSpPr>
          <p:nvPr/>
        </p:nvSpPr>
        <p:spPr>
          <a:xfrm>
            <a:off x="5192688" y="5591744"/>
            <a:ext cx="3384376" cy="758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pt-BR" sz="1400" dirty="0" smtClean="0"/>
              <a:t>PS: tem uma implementação nos exemplos de </a:t>
            </a:r>
            <a:r>
              <a:rPr lang="pt-BR" sz="1400" dirty="0" err="1" smtClean="0"/>
              <a:t>processing</a:t>
            </a:r>
            <a:endParaRPr lang="pt-BR" sz="1400" dirty="0" smtClean="0"/>
          </a:p>
        </p:txBody>
      </p:sp>
    </p:spTree>
    <p:extLst>
      <p:ext uri="{BB962C8B-B14F-4D97-AF65-F5344CB8AC3E}">
        <p14:creationId xmlns:p14="http://schemas.microsoft.com/office/powerpoint/2010/main" val="34398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urf, Blue, and Gold by Swoopswatki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0"/>
            <a:ext cx="121908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2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ages.creators.co/images/c_limit,q_auto:good,w_710/fhxe21vzkntk3rv4fg4v/looking-inside-the-guardians-of-the-galaxy-vol-2-super-bowl-trai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3016" y="0"/>
            <a:ext cx="168483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6BBD4-C72B-4AA9-A3A1-5D020979E6E3}" type="slidenum">
              <a:rPr lang="pt-BR" smtClean="0">
                <a:solidFill>
                  <a:srgbClr val="1082A6"/>
                </a:solidFill>
              </a:rPr>
              <a:t>8</a:t>
            </a:fld>
            <a:endParaRPr lang="pt-BR" dirty="0">
              <a:solidFill>
                <a:srgbClr val="1082A6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Distância estimada</a:t>
            </a:r>
            <a:endParaRPr lang="pt-BR" dirty="0"/>
          </a:p>
        </p:txBody>
      </p:sp>
      <p:sp>
        <p:nvSpPr>
          <p:cNvPr id="7" name="Espaço Reservado para Conteúdo 1"/>
          <p:cNvSpPr>
            <a:spLocks noGrp="1"/>
          </p:cNvSpPr>
          <p:nvPr>
            <p:ph idx="1"/>
          </p:nvPr>
        </p:nvSpPr>
        <p:spPr>
          <a:xfrm>
            <a:off x="2915816" y="1893166"/>
            <a:ext cx="5328592" cy="3281268"/>
          </a:xfrm>
        </p:spPr>
        <p:txBody>
          <a:bodyPr>
            <a:normAutofit/>
          </a:bodyPr>
          <a:lstStyle/>
          <a:p>
            <a:r>
              <a:rPr lang="pt-BR" dirty="0" smtClean="0"/>
              <a:t>Usa técnica de Ray </a:t>
            </a:r>
            <a:r>
              <a:rPr lang="pt-BR" dirty="0" err="1" smtClean="0"/>
              <a:t>Marching</a:t>
            </a:r>
            <a:r>
              <a:rPr lang="pt-BR" dirty="0" smtClean="0"/>
              <a:t> para gerar fractais 3D</a:t>
            </a:r>
          </a:p>
          <a:p>
            <a:r>
              <a:rPr lang="pt-BR" dirty="0" smtClean="0"/>
              <a:t>Ray </a:t>
            </a:r>
            <a:r>
              <a:rPr lang="pt-BR" dirty="0" err="1" smtClean="0"/>
              <a:t>Tracing</a:t>
            </a:r>
            <a:r>
              <a:rPr lang="pt-BR" dirty="0" smtClean="0"/>
              <a:t> clássico: tomamos um raio e determinamos a intersecção com o objeto</a:t>
            </a:r>
          </a:p>
          <a:p>
            <a:r>
              <a:rPr lang="pt-BR" dirty="0" smtClean="0"/>
              <a:t>Em Ray </a:t>
            </a:r>
            <a:r>
              <a:rPr lang="pt-BR" dirty="0" err="1" smtClean="0"/>
              <a:t>Marching</a:t>
            </a:r>
            <a:r>
              <a:rPr lang="pt-BR" dirty="0" smtClean="0"/>
              <a:t>, avançamos pelo raio, estimando a distância até o objeto a cada passo</a:t>
            </a:r>
          </a:p>
          <a:p>
            <a:endParaRPr lang="pt-BR" dirty="0" smtClean="0"/>
          </a:p>
        </p:txBody>
      </p:sp>
      <p:pic>
        <p:nvPicPr>
          <p:cNvPr id="6146" name="Picture 2" descr="http://blog.hvidtfeldts.net/media/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26070" y="2538438"/>
            <a:ext cx="38100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539552" y="5678886"/>
            <a:ext cx="79928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pt-BR" sz="1400" spc="150" dirty="0">
                <a:solidFill>
                  <a:schemeClr val="tx2"/>
                </a:solidFill>
              </a:rPr>
              <a:t>Referência: </a:t>
            </a:r>
            <a:endParaRPr lang="pt-BR" sz="1400" spc="150" dirty="0" smtClean="0">
              <a:solidFill>
                <a:schemeClr val="tx2"/>
              </a:solidFill>
            </a:endParaRPr>
          </a:p>
          <a:p>
            <a:pPr marL="45720" indent="0">
              <a:buNone/>
            </a:pPr>
            <a:r>
              <a:rPr lang="pt-BR" sz="1400" spc="150" dirty="0" smtClean="0">
                <a:solidFill>
                  <a:schemeClr val="tx2"/>
                </a:solidFill>
              </a:rPr>
              <a:t>http</a:t>
            </a:r>
            <a:r>
              <a:rPr lang="pt-BR" sz="1400" spc="150" dirty="0">
                <a:solidFill>
                  <a:schemeClr val="tx2"/>
                </a:solidFill>
              </a:rPr>
              <a:t>://blog.hvidtfeldts.net/index.php/2011/06/distance-estimated-3d-fractals-part-i/</a:t>
            </a:r>
          </a:p>
        </p:txBody>
      </p:sp>
    </p:spTree>
    <p:extLst>
      <p:ext uri="{BB962C8B-B14F-4D97-AF65-F5344CB8AC3E}">
        <p14:creationId xmlns:p14="http://schemas.microsoft.com/office/powerpoint/2010/main" val="32989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Octopus by zy0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8720" y="-22972"/>
            <a:ext cx="12241360" cy="68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d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3218</TotalTime>
  <Words>787</Words>
  <Application>Microsoft Office PowerPoint</Application>
  <PresentationFormat>Apresentação na tela (4:3)</PresentationFormat>
  <Paragraphs>149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Grade</vt:lpstr>
      <vt:lpstr>Fractais IFS</vt:lpstr>
      <vt:lpstr>O que São Fractais?</vt:lpstr>
      <vt:lpstr>Tipos de fractais</vt:lpstr>
      <vt:lpstr>Apresentação do PowerPoint</vt:lpstr>
      <vt:lpstr>Tempo de Escape</vt:lpstr>
      <vt:lpstr>Apresentação do PowerPoint</vt:lpstr>
      <vt:lpstr>Apresentação do PowerPoint</vt:lpstr>
      <vt:lpstr>Distância estimada</vt:lpstr>
      <vt:lpstr>Apresentação do PowerPoint</vt:lpstr>
      <vt:lpstr>Apresentação do PowerPoint</vt:lpstr>
      <vt:lpstr>Apresentação do PowerPoint</vt:lpstr>
      <vt:lpstr>Apresentação do PowerPoint</vt:lpstr>
      <vt:lpstr>IFS – um pouco de matemática</vt:lpstr>
      <vt:lpstr>Apresentação do PowerPoint</vt:lpstr>
      <vt:lpstr>IFS – um pouco de História</vt:lpstr>
      <vt:lpstr>Formas de cálculo</vt:lpstr>
      <vt:lpstr>Exemplo: Triângulo de Sierpinski</vt:lpstr>
      <vt:lpstr>Exemplo: Triângulo de Sierpinski</vt:lpstr>
      <vt:lpstr>Cálculo determinístico</vt:lpstr>
      <vt:lpstr>Cálculo determinístico</vt:lpstr>
      <vt:lpstr>Jogo do Caos</vt:lpstr>
      <vt:lpstr>Jogo do Caos</vt:lpstr>
      <vt:lpstr>Jogo do Caos</vt:lpstr>
      <vt:lpstr>Jogo do Caos</vt:lpstr>
      <vt:lpstr>Jogo do Caos</vt:lpstr>
      <vt:lpstr>Créditos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Tanya</dc:creator>
  <cp:lastModifiedBy>Tanya</cp:lastModifiedBy>
  <cp:revision>37</cp:revision>
  <dcterms:created xsi:type="dcterms:W3CDTF">2017-09-25T12:17:53Z</dcterms:created>
  <dcterms:modified xsi:type="dcterms:W3CDTF">2017-10-03T12:54:56Z</dcterms:modified>
</cp:coreProperties>
</file>